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97"/>
  </p:notesMasterIdLst>
  <p:sldIdLst>
    <p:sldId id="256" r:id="rId4"/>
    <p:sldId id="993" r:id="rId5"/>
    <p:sldId id="994" r:id="rId6"/>
    <p:sldId id="995" r:id="rId7"/>
    <p:sldId id="2990" r:id="rId8"/>
    <p:sldId id="996" r:id="rId9"/>
    <p:sldId id="977" r:id="rId10"/>
    <p:sldId id="2983" r:id="rId11"/>
    <p:sldId id="2984" r:id="rId12"/>
    <p:sldId id="2985" r:id="rId13"/>
    <p:sldId id="257" r:id="rId14"/>
    <p:sldId id="966" r:id="rId15"/>
    <p:sldId id="2982" r:id="rId16"/>
    <p:sldId id="959" r:id="rId17"/>
    <p:sldId id="2986" r:id="rId18"/>
    <p:sldId id="962" r:id="rId19"/>
    <p:sldId id="990" r:id="rId20"/>
    <p:sldId id="991" r:id="rId21"/>
    <p:sldId id="482" r:id="rId22"/>
    <p:sldId id="965" r:id="rId23"/>
    <p:sldId id="967" r:id="rId24"/>
    <p:sldId id="958" r:id="rId25"/>
    <p:sldId id="948" r:id="rId26"/>
    <p:sldId id="971" r:id="rId27"/>
    <p:sldId id="983" r:id="rId28"/>
    <p:sldId id="258" r:id="rId29"/>
    <p:sldId id="365" r:id="rId30"/>
    <p:sldId id="943" r:id="rId31"/>
    <p:sldId id="945" r:id="rId32"/>
    <p:sldId id="410" r:id="rId33"/>
    <p:sldId id="968" r:id="rId34"/>
    <p:sldId id="2987" r:id="rId35"/>
    <p:sldId id="901" r:id="rId36"/>
    <p:sldId id="895" r:id="rId37"/>
    <p:sldId id="290" r:id="rId38"/>
    <p:sldId id="944" r:id="rId39"/>
    <p:sldId id="456" r:id="rId40"/>
    <p:sldId id="455" r:id="rId41"/>
    <p:sldId id="946" r:id="rId42"/>
    <p:sldId id="947" r:id="rId43"/>
    <p:sldId id="984" r:id="rId44"/>
    <p:sldId id="265" r:id="rId45"/>
    <p:sldId id="259" r:id="rId46"/>
    <p:sldId id="988" r:id="rId47"/>
    <p:sldId id="260" r:id="rId48"/>
    <p:sldId id="982" r:id="rId49"/>
    <p:sldId id="263" r:id="rId50"/>
    <p:sldId id="267" r:id="rId51"/>
    <p:sldId id="269" r:id="rId52"/>
    <p:sldId id="986" r:id="rId53"/>
    <p:sldId id="472" r:id="rId54"/>
    <p:sldId id="923" r:id="rId55"/>
    <p:sldId id="902" r:id="rId56"/>
    <p:sldId id="268" r:id="rId57"/>
    <p:sldId id="270" r:id="rId58"/>
    <p:sldId id="291" r:id="rId59"/>
    <p:sldId id="266" r:id="rId60"/>
    <p:sldId id="928" r:id="rId61"/>
    <p:sldId id="985" r:id="rId62"/>
    <p:sldId id="474" r:id="rId63"/>
    <p:sldId id="930" r:id="rId64"/>
    <p:sldId id="981" r:id="rId65"/>
    <p:sldId id="980" r:id="rId66"/>
    <p:sldId id="979" r:id="rId67"/>
    <p:sldId id="951" r:id="rId68"/>
    <p:sldId id="972" r:id="rId69"/>
    <p:sldId id="894" r:id="rId70"/>
    <p:sldId id="952" r:id="rId71"/>
    <p:sldId id="483" r:id="rId72"/>
    <p:sldId id="2988" r:id="rId73"/>
    <p:sldId id="2989" r:id="rId74"/>
    <p:sldId id="484" r:id="rId75"/>
    <p:sldId id="931" r:id="rId76"/>
    <p:sldId id="954" r:id="rId77"/>
    <p:sldId id="897" r:id="rId78"/>
    <p:sldId id="293" r:id="rId79"/>
    <p:sldId id="264" r:id="rId80"/>
    <p:sldId id="953" r:id="rId81"/>
    <p:sldId id="940" r:id="rId82"/>
    <p:sldId id="949" r:id="rId83"/>
    <p:sldId id="955" r:id="rId84"/>
    <p:sldId id="973" r:id="rId85"/>
    <p:sldId id="918" r:id="rId86"/>
    <p:sldId id="924" r:id="rId87"/>
    <p:sldId id="922" r:id="rId88"/>
    <p:sldId id="288" r:id="rId89"/>
    <p:sldId id="970" r:id="rId90"/>
    <p:sldId id="969" r:id="rId91"/>
    <p:sldId id="920" r:id="rId92"/>
    <p:sldId id="473" r:id="rId93"/>
    <p:sldId id="976" r:id="rId94"/>
    <p:sldId id="992" r:id="rId95"/>
    <p:sldId id="974" r:id="rId9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C301B8-65F8-F349-9E54-63A47F8B2F30}">
          <p14:sldIdLst>
            <p14:sldId id="256"/>
          </p14:sldIdLst>
        </p14:section>
        <p14:section name="Setting Context" id="{CD227680-2DF2-3044-9050-890B0B6B0544}">
          <p14:sldIdLst>
            <p14:sldId id="993"/>
            <p14:sldId id="994"/>
            <p14:sldId id="995"/>
            <p14:sldId id="2990"/>
            <p14:sldId id="996"/>
            <p14:sldId id="977"/>
            <p14:sldId id="2983"/>
            <p14:sldId id="2984"/>
            <p14:sldId id="2985"/>
            <p14:sldId id="257"/>
            <p14:sldId id="966"/>
            <p14:sldId id="2982"/>
            <p14:sldId id="959"/>
            <p14:sldId id="2986"/>
          </p14:sldIdLst>
        </p14:section>
        <p14:section name="Goal Statement: using a Monadic Representation" id="{66C5ACD5-EC08-A54F-84FE-C2282EC69737}">
          <p14:sldIdLst>
            <p14:sldId id="962"/>
            <p14:sldId id="990"/>
            <p14:sldId id="991"/>
            <p14:sldId id="482"/>
            <p14:sldId id="965"/>
            <p14:sldId id="967"/>
            <p14:sldId id="958"/>
            <p14:sldId id="948"/>
            <p14:sldId id="971"/>
          </p14:sldIdLst>
        </p14:section>
        <p14:section name="Criteria" id="{ACE34C39-C342-CC40-872E-6047C084C9E1}">
          <p14:sldIdLst>
            <p14:sldId id="983"/>
            <p14:sldId id="258"/>
            <p14:sldId id="365"/>
            <p14:sldId id="943"/>
            <p14:sldId id="945"/>
            <p14:sldId id="410"/>
            <p14:sldId id="968"/>
          </p14:sldIdLst>
        </p14:section>
        <p14:section name="Output: in the form of methodology" id="{CD44A990-7E81-444B-A040-53300D6B8B36}">
          <p14:sldIdLst>
            <p14:sldId id="2987"/>
            <p14:sldId id="901"/>
            <p14:sldId id="895"/>
            <p14:sldId id="290"/>
            <p14:sldId id="944"/>
            <p14:sldId id="456"/>
            <p14:sldId id="455"/>
          </p14:sldIdLst>
        </p14:section>
        <p14:section name="Process" id="{BC5543F3-6EFD-7F42-9FB3-CB9FD0C9444B}">
          <p14:sldIdLst>
            <p14:sldId id="946"/>
            <p14:sldId id="947"/>
            <p14:sldId id="984"/>
            <p14:sldId id="265"/>
            <p14:sldId id="259"/>
            <p14:sldId id="988"/>
            <p14:sldId id="260"/>
            <p14:sldId id="982"/>
            <p14:sldId id="263"/>
            <p14:sldId id="267"/>
            <p14:sldId id="269"/>
            <p14:sldId id="986"/>
            <p14:sldId id="472"/>
            <p14:sldId id="923"/>
            <p14:sldId id="902"/>
            <p14:sldId id="268"/>
            <p14:sldId id="270"/>
            <p14:sldId id="291"/>
            <p14:sldId id="266"/>
            <p14:sldId id="928"/>
          </p14:sldIdLst>
        </p14:section>
        <p14:section name="Input" id="{0E49F263-923C-6142-85B7-C2AE3EF73668}">
          <p14:sldIdLst>
            <p14:sldId id="985"/>
            <p14:sldId id="474"/>
            <p14:sldId id="930"/>
            <p14:sldId id="981"/>
            <p14:sldId id="980"/>
            <p14:sldId id="979"/>
            <p14:sldId id="951"/>
            <p14:sldId id="972"/>
            <p14:sldId id="894"/>
            <p14:sldId id="952"/>
            <p14:sldId id="483"/>
            <p14:sldId id="2988"/>
            <p14:sldId id="2989"/>
            <p14:sldId id="484"/>
            <p14:sldId id="931"/>
            <p14:sldId id="954"/>
            <p14:sldId id="897"/>
            <p14:sldId id="293"/>
            <p14:sldId id="264"/>
            <p14:sldId id="953"/>
            <p14:sldId id="940"/>
            <p14:sldId id="949"/>
            <p14:sldId id="955"/>
            <p14:sldId id="973"/>
            <p14:sldId id="918"/>
            <p14:sldId id="924"/>
            <p14:sldId id="922"/>
            <p14:sldId id="288"/>
            <p14:sldId id="970"/>
            <p14:sldId id="969"/>
            <p14:sldId id="920"/>
          </p14:sldIdLst>
        </p14:section>
        <p14:section name="Boundary Conditions" id="{5B13D03E-00BB-C440-83F3-3F26234D10C9}">
          <p14:sldIdLst>
            <p14:sldId id="473"/>
            <p14:sldId id="976"/>
            <p14:sldId id="99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p:restoredTop sz="94674"/>
  </p:normalViewPr>
  <p:slideViewPr>
    <p:cSldViewPr snapToGrid="0">
      <p:cViewPr varScale="1">
        <p:scale>
          <a:sx n="165" d="100"/>
          <a:sy n="165" d="100"/>
        </p:scale>
        <p:origin x="584" y="18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807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0476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46792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70</a:t>
            </a:fld>
            <a:endParaRPr lang="zh-CN" altLang="en-US"/>
          </a:p>
        </p:txBody>
      </p:sp>
    </p:spTree>
    <p:extLst>
      <p:ext uri="{BB962C8B-B14F-4D97-AF65-F5344CB8AC3E}">
        <p14:creationId xmlns:p14="http://schemas.microsoft.com/office/powerpoint/2010/main" val="1363007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71</a:t>
            </a:fld>
            <a:endParaRPr lang="zh-CN" altLang="en-US"/>
          </a:p>
        </p:txBody>
      </p:sp>
    </p:spTree>
    <p:extLst>
      <p:ext uri="{BB962C8B-B14F-4D97-AF65-F5344CB8AC3E}">
        <p14:creationId xmlns:p14="http://schemas.microsoft.com/office/powerpoint/2010/main" val="2878414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01844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100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9122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7568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2931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12429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199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9.png"/><Relationship Id="rId4" Type="http://schemas.openxmlformats.org/officeDocument/2006/relationships/hyperlink" Target="https://youtu.be/3hspKYIn5ds?t=29"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20.jpeg"/><Relationship Id="rId26" Type="http://schemas.openxmlformats.org/officeDocument/2006/relationships/image" Target="../media/image25.jpeg"/><Relationship Id="rId3" Type="http://schemas.openxmlformats.org/officeDocument/2006/relationships/hyperlink" Target="https://en.wikipedia.org/wiki/Yang_Chen-Ning" TargetMode="External"/><Relationship Id="rId21" Type="http://schemas.openxmlformats.org/officeDocument/2006/relationships/image" Target="../media/image22.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17.png"/><Relationship Id="rId17" Type="http://schemas.openxmlformats.org/officeDocument/2006/relationships/hyperlink" Target="https://en.wikipedia.org/wiki/File:Leslie_Lamport.jpg" TargetMode="External"/><Relationship Id="rId25" Type="http://schemas.openxmlformats.org/officeDocument/2006/relationships/image" Target="../media/image24.jpeg"/><Relationship Id="rId2" Type="http://schemas.openxmlformats.org/officeDocument/2006/relationships/notesSlide" Target="../notesSlides/notesSlide14.xml"/><Relationship Id="rId16" Type="http://schemas.openxmlformats.org/officeDocument/2006/relationships/image" Target="../media/image19.png"/><Relationship Id="rId20" Type="http://schemas.openxmlformats.org/officeDocument/2006/relationships/hyperlink" Target="https://en.wikipedia.org/wiki/Luca_Pacioli" TargetMode="External"/><Relationship Id="rId29"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3.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23.png"/><Relationship Id="rId28" Type="http://schemas.openxmlformats.org/officeDocument/2006/relationships/hyperlink" Target="https://homotopytypetheory.org/book/" TargetMode="External"/><Relationship Id="rId10" Type="http://schemas.openxmlformats.org/officeDocument/2006/relationships/image" Target="../media/image16.jpeg"/><Relationship Id="rId19" Type="http://schemas.openxmlformats.org/officeDocument/2006/relationships/image" Target="../media/image21.png"/><Relationship Id="rId4" Type="http://schemas.openxmlformats.org/officeDocument/2006/relationships/image" Target="../media/image12.jpeg"/><Relationship Id="rId9" Type="http://schemas.openxmlformats.org/officeDocument/2006/relationships/image" Target="../media/image15.jpeg"/><Relationship Id="rId14" Type="http://schemas.openxmlformats.org/officeDocument/2006/relationships/image" Target="../media/image18.jpeg"/><Relationship Id="rId22" Type="http://schemas.openxmlformats.org/officeDocument/2006/relationships/hyperlink" Target="https://en.wikipedia.org/wiki/Balance_sheet" TargetMode="External"/><Relationship Id="rId27"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tiff"/><Relationship Id="rId4" Type="http://schemas.openxmlformats.org/officeDocument/2006/relationships/hyperlink" Target="http://vectorstock.com/19590847"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tiff"/><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8.tiff"/><Relationship Id="rId4" Type="http://schemas.openxmlformats.org/officeDocument/2006/relationships/image" Target="../media/image47.tiff"/></Relationships>
</file>

<file path=ppt/slides/_rels/slide26.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2.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hyperlink" Target="https://en.wikipedia.org/wiki/George_Hotz" TargetMode="External"/><Relationship Id="rId5" Type="http://schemas.openxmlformats.org/officeDocument/2006/relationships/image" Target="../media/image59.png"/><Relationship Id="rId10" Type="http://schemas.openxmlformats.org/officeDocument/2006/relationships/image" Target="../media/image62.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63.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64.png"/><Relationship Id="rId14" Type="http://schemas.microsoft.com/office/2007/relationships/diagramDrawing" Target="../diagrams/drawing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73.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68.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72.jpeg"/><Relationship Id="rId2" Type="http://schemas.openxmlformats.org/officeDocument/2006/relationships/diagramData" Target="../diagrams/data4.xml"/><Relationship Id="rId16" Type="http://schemas.openxmlformats.org/officeDocument/2006/relationships/image" Target="../media/image70.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3.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69.png"/><Relationship Id="rId23" Type="http://schemas.openxmlformats.org/officeDocument/2006/relationships/image" Target="../media/image71.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52.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76.jpeg"/><Relationship Id="rId4" Type="http://schemas.openxmlformats.org/officeDocument/2006/relationships/hyperlink" Target="https://medium.com/mit-initiative-on-the-digital-economy/creating-a-social-contract-for-the-digital-world-ad01f3785898" TargetMode="Externa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9.xml"/><Relationship Id="rId7" Type="http://schemas.openxmlformats.org/officeDocument/2006/relationships/image" Target="../media/image78.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hyperlink" Target="https://www.youtube.com/watch?v=lVsel2XOjrE" TargetMode="External"/><Relationship Id="rId4" Type="http://schemas.openxmlformats.org/officeDocument/2006/relationships/image" Target="../media/image79.tiff"/></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en.wikipedia.org/wiki/Natural_units" TargetMode="External"/><Relationship Id="rId7"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81.png"/><Relationship Id="rId4" Type="http://schemas.openxmlformats.org/officeDocument/2006/relationships/hyperlink" Target="https://en.wikipedia.org/wiki/MediaWiki"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hyperlink" Target="http://toyhouse.wiki:81/" TargetMode="External"/><Relationship Id="rId4" Type="http://schemas.openxmlformats.org/officeDocument/2006/relationships/image" Target="../media/image85.jpe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hyperlink" Target="https://en.wikipedia.org/wiki/Henri_Poincar%C3%A9" TargetMode="Externa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hyperlink" Target="http://dspace.library.uu.nl/bitstream/1874/272507/2/nawinterviewP.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30.xml"/><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hyperlink" Target="https://idk.dev/building-a-modern-ci-cd-pipeline-in-the-serverless-era-with-gitop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caSOTjr1z18"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13.png"/><Relationship Id="rId7" Type="http://schemas.openxmlformats.org/officeDocument/2006/relationships/image" Target="../media/image114.png"/><Relationship Id="rId12"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16.png"/><Relationship Id="rId5" Type="http://schemas.openxmlformats.org/officeDocument/2006/relationships/image" Target="../media/image82.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15.png"/></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19.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20.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hyperlink" Target="https://youtu.be/vyECnqM9LJM?t=212"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24.tiff"/></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hyperlink" Target="https://www.schoenherr.eu/publications/publication-detail/ricardian-contracts-a-smarter-way-to-do-smart-contrac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outu.be/PjWKE-IJ4R8"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hyperlink" Target="https://youtu.be/oZrZlx2fmcM"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8.png"/><Relationship Id="rId1" Type="http://schemas.openxmlformats.org/officeDocument/2006/relationships/slideLayout" Target="../slideLayouts/slideLayout3.xml"/><Relationship Id="rId5" Type="http://schemas.openxmlformats.org/officeDocument/2006/relationships/image" Target="../media/image140.jpeg"/><Relationship Id="rId4" Type="http://schemas.openxmlformats.org/officeDocument/2006/relationships/image" Target="../media/image139.png"/></Relationships>
</file>

<file path=ppt/slides/_rels/slide7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10.xml"/><Relationship Id="rId7" Type="http://schemas.openxmlformats.org/officeDocument/2006/relationships/image" Target="../media/image63.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93.png"/></Relationships>
</file>

<file path=ppt/slides/_rels/slide7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2.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44.png"/><Relationship Id="rId4" Type="http://schemas.openxmlformats.org/officeDocument/2006/relationships/image" Target="../media/image63.png"/><Relationship Id="rId9" Type="http://schemas.openxmlformats.org/officeDocument/2006/relationships/hyperlink" Target="https://wip.mitpress.mit.edu/new-economy"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tiff"/><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49.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48.png"/><Relationship Id="rId4" Type="http://schemas.openxmlformats.org/officeDocument/2006/relationships/hyperlink" Target="https://en.wikipedia.org/wiki/Massively_multiplayer_online_role-playing_game"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hyperlink" Target="https://idk.dev/building-a-modern-ci-cd-pipeline-in-the-serverless-era-with-gitops/"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3.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tiff"/><Relationship Id="rId2" Type="http://schemas.openxmlformats.org/officeDocument/2006/relationships/image" Target="../media/image154.jpeg"/><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85.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image" Target="../media/image165.jpeg"/><Relationship Id="rId7" Type="http://schemas.openxmlformats.org/officeDocument/2006/relationships/diagramLayout" Target="../diagrams/layout11.xml"/><Relationship Id="rId12" Type="http://schemas.openxmlformats.org/officeDocument/2006/relationships/diagramLayout" Target="../diagrams/layout12.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1.xml"/><Relationship Id="rId11" Type="http://schemas.openxmlformats.org/officeDocument/2006/relationships/diagramData" Target="../diagrams/data12.xml"/><Relationship Id="rId5" Type="http://schemas.microsoft.com/office/2007/relationships/hdphoto" Target="../media/hdphoto3.wdp"/><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image" Target="../media/image78.png"/><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68.png"/><Relationship Id="rId4" Type="http://schemas.openxmlformats.org/officeDocument/2006/relationships/image" Target="../media/image167.png"/></Relationships>
</file>

<file path=ppt/slides/_rels/slide87.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82.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71.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70.png"/><Relationship Id="rId4" Type="http://schemas.openxmlformats.org/officeDocument/2006/relationships/image" Target="../media/image87.png"/><Relationship Id="rId9" Type="http://schemas.openxmlformats.org/officeDocument/2006/relationships/hyperlink" Target="https://youtu.be/vyECnqM9LJM?t=212"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82.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71.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70.png"/><Relationship Id="rId4" Type="http://schemas.openxmlformats.org/officeDocument/2006/relationships/image" Target="../media/image87.png"/><Relationship Id="rId9" Type="http://schemas.openxmlformats.org/officeDocument/2006/relationships/hyperlink" Target="https://youtu.be/vyECnqM9LJM?t=212"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VxINoKFm-S4?t=367"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mitpress.mit.edu/books/little-typer" TargetMode="Externa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93.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100759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740241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2576777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800860"/>
            <a:ext cx="8520600" cy="1207201"/>
          </a:xfrm>
        </p:spPr>
        <p:txBody>
          <a:bodyPr/>
          <a:lstStyle/>
          <a:p>
            <a:pPr algn="ctr"/>
            <a:r>
              <a:rPr lang="en-TW" dirty="0"/>
              <a:t>A sound cognitive foundation</a:t>
            </a:r>
            <a:br>
              <a:rPr lang="en-TW" dirty="0"/>
            </a:br>
            <a:r>
              <a:rPr lang="en-TW" dirty="0"/>
              <a:t>enables one to be free! </a:t>
            </a:r>
            <a:br>
              <a:rPr lang="en-TW" dirty="0"/>
            </a:br>
            <a:r>
              <a:rPr lang="en-TW" dirty="0">
                <a:solidFill>
                  <a:schemeClr val="accent3">
                    <a:lumMod val="40000"/>
                    <a:lumOff val="60000"/>
                  </a:schemeClr>
                </a:solidFill>
              </a:rPr>
              <a:t>(through self-governance)</a:t>
            </a:r>
          </a:p>
        </p:txBody>
      </p:sp>
    </p:spTree>
    <p:extLst>
      <p:ext uri="{BB962C8B-B14F-4D97-AF65-F5344CB8AC3E}">
        <p14:creationId xmlns:p14="http://schemas.microsoft.com/office/powerpoint/2010/main" val="267279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76480131"/>
              </p:ext>
            </p:extLst>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to learn/teach in this course?</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page extract from Marina de Moses’s “Beauty doesn’t fail us: Imagination over Machine”</a:t>
            </a:r>
          </a:p>
        </p:txBody>
      </p:sp>
      <p:pic>
        <p:nvPicPr>
          <p:cNvPr id="5" name="Picture 4">
            <a:extLst>
              <a:ext uri="{FF2B5EF4-FFF2-40B4-BE49-F238E27FC236}">
                <a16:creationId xmlns:a16="http://schemas.microsoft.com/office/drawing/2014/main" id="{3B5C552A-4BDE-0C46-9A9E-EF8790BEC0B2}"/>
              </a:ext>
            </a:extLst>
          </p:cNvPr>
          <p:cNvPicPr>
            <a:picLocks noChangeAspect="1"/>
          </p:cNvPicPr>
          <p:nvPr/>
        </p:nvPicPr>
        <p:blipFill>
          <a:blip r:embed="rId3"/>
          <a:stretch>
            <a:fillRect/>
          </a:stretch>
        </p:blipFill>
        <p:spPr>
          <a:xfrm>
            <a:off x="1593718" y="1523518"/>
            <a:ext cx="5956563" cy="2848791"/>
          </a:xfrm>
          <a:prstGeom prst="rect">
            <a:avLst/>
          </a:prstGeom>
        </p:spPr>
      </p:pic>
    </p:spTree>
    <p:extLst>
      <p:ext uri="{BB962C8B-B14F-4D97-AF65-F5344CB8AC3E}">
        <p14:creationId xmlns:p14="http://schemas.microsoft.com/office/powerpoint/2010/main" val="527380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196770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1879057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976729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115938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3600466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Thesis/Story Line</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Dan Licata, as a mathematician, a programmer, and a great </a:t>
            </a:r>
            <a:r>
              <a:rPr kumimoji="0" lang="en-TW" sz="1400" b="0" i="0" u="none" strike="noStrike" cap="none" spc="0" normalizeH="0" baseline="0" dirty="0">
                <a:ln>
                  <a:noFill/>
                </a:ln>
                <a:solidFill>
                  <a:srgbClr val="FF0000"/>
                </a:solidFill>
                <a:effectLst/>
                <a:uFillTx/>
                <a:latin typeface="+mj-lt"/>
                <a:ea typeface="+mj-ea"/>
                <a:cs typeface="+mj-cs"/>
                <a:sym typeface="Arial"/>
              </a:rPr>
              <a:t>story teller</a:t>
            </a:r>
            <a:r>
              <a:rPr kumimoji="0" lang="en-TW" sz="1400" b="0" i="0" u="none" strike="noStrike" cap="none" spc="0" normalizeH="0" baseline="0" dirty="0">
                <a:ln>
                  <a:noFill/>
                </a:ln>
                <a:solidFill>
                  <a:schemeClr val="tx1"/>
                </a:solidFill>
                <a:effectLst/>
                <a:uFillTx/>
                <a:latin typeface="+mj-lt"/>
                <a:ea typeface="+mj-ea"/>
                <a:cs typeface="+mj-cs"/>
                <a:sym typeface="Arial"/>
              </a:rPr>
              <a:t>.</a:t>
            </a:r>
          </a:p>
        </p:txBody>
      </p:sp>
    </p:spTree>
    <p:extLst>
      <p:ext uri="{BB962C8B-B14F-4D97-AF65-F5344CB8AC3E}">
        <p14:creationId xmlns:p14="http://schemas.microsoft.com/office/powerpoint/2010/main" val="3255013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a:t>
            </a:r>
            <a:r>
              <a:rPr lang="en-US" dirty="0">
                <a:solidFill>
                  <a:srgbClr val="FF0000"/>
                </a:solidFill>
              </a:rPr>
              <a:t>Cognitive Foundation </a:t>
            </a:r>
            <a:r>
              <a:rPr lang="en-US" dirty="0">
                <a:solidFill>
                  <a:schemeClr val="tx1"/>
                </a:solidFill>
              </a:rPr>
              <a:t>X makes sense in </a:t>
            </a:r>
            <a:r>
              <a:rPr lang="en-US" dirty="0">
                <a:solidFill>
                  <a:srgbClr val="FF0000"/>
                </a:solidFill>
              </a:rPr>
              <a:t>Context</a:t>
            </a:r>
            <a:r>
              <a:rPr lang="en-US" dirty="0">
                <a:solidFill>
                  <a:schemeClr val="tx1"/>
                </a:solidFill>
              </a:rPr>
              <a: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3182376"/>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pic>
        <p:nvPicPr>
          <p:cNvPr id="3" name="Picture 2">
            <a:hlinkClick r:id="rId3"/>
            <a:extLst>
              <a:ext uri="{FF2B5EF4-FFF2-40B4-BE49-F238E27FC236}">
                <a16:creationId xmlns:a16="http://schemas.microsoft.com/office/drawing/2014/main" id="{9126D19B-C61B-F54B-A35D-2F1A0C5B8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3108" y="1055011"/>
            <a:ext cx="2837781" cy="2127365"/>
          </a:xfrm>
          <a:prstGeom prst="rect">
            <a:avLst/>
          </a:prstGeom>
        </p:spPr>
      </p:pic>
    </p:spTree>
    <p:extLst>
      <p:ext uri="{BB962C8B-B14F-4D97-AF65-F5344CB8AC3E}">
        <p14:creationId xmlns:p14="http://schemas.microsoft.com/office/powerpoint/2010/main" val="217035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7650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a:extLst>
              <a:ext uri="{FF2B5EF4-FFF2-40B4-BE49-F238E27FC236}">
                <a16:creationId xmlns:a16="http://schemas.microsoft.com/office/drawing/2014/main" id="{9EEABBC8-CD11-004E-B79F-BFC35F53B25C}"/>
              </a:ext>
            </a:extLst>
          </p:cNvPr>
          <p:cNvSpPr/>
          <p:nvPr/>
        </p:nvSpPr>
        <p:spPr>
          <a:xfrm>
            <a:off x="308314" y="774821"/>
            <a:ext cx="8459504" cy="36912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A two vessel system containing moving particles of varying speeds.</a:t>
            </a: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dirty="0">
                <a:latin typeface="Bank Gothic Medium" pitchFamily="2" charset="77"/>
              </a:rPr>
              <a:t>Conditions</a:t>
            </a:r>
            <a:r>
              <a:rPr lang="en-US" sz="1800" b="1" dirty="0">
                <a:latin typeface="Bank Gothic Medium" pitchFamily="2" charset="77"/>
              </a:rPr>
              <a:t>: </a:t>
            </a:r>
            <a:r>
              <a:rPr lang="en-US" sz="1500" dirty="0">
                <a:latin typeface="Avenir Next Condensed Ultra Lig" panose="020B0206020202020204" pitchFamily="34" charset="77"/>
              </a:rPr>
              <a:t>The Maxwell’s Demon’s decision powers can be externally supplied from outside the two vessel system.</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Let particles moving at speed higher than average to the left vessel, and  lower than average particles to the right vessel.</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Total average speed of all particles, and final distribution of moving particles.</a:t>
              </a:r>
            </a:p>
          </p:txBody>
        </p:sp>
      </p:gr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63E4EC3-7221-324E-AFA5-A8A101886CBF}"/>
              </a:ext>
            </a:extLst>
          </p:cNvPr>
          <p:cNvSpPr/>
          <p:nvPr/>
        </p:nvSpPr>
        <p:spPr>
          <a:xfrm>
            <a:off x="5794716"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Right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22" name="Rectangle 21">
            <a:extLst>
              <a:ext uri="{FF2B5EF4-FFF2-40B4-BE49-F238E27FC236}">
                <a16:creationId xmlns:a16="http://schemas.microsoft.com/office/drawing/2014/main" id="{E1AA306A-EBAC-B64B-A9FD-F64BE8DB09C7}"/>
              </a:ext>
            </a:extLst>
          </p:cNvPr>
          <p:cNvSpPr/>
          <p:nvPr/>
        </p:nvSpPr>
        <p:spPr>
          <a:xfrm>
            <a:off x="491517"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Left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9" name="Left-Right Arrow 8">
            <a:extLst>
              <a:ext uri="{FF2B5EF4-FFF2-40B4-BE49-F238E27FC236}">
                <a16:creationId xmlns:a16="http://schemas.microsoft.com/office/drawing/2014/main" id="{15373539-3253-A040-8508-2365E2E949EA}"/>
              </a:ext>
            </a:extLst>
          </p:cNvPr>
          <p:cNvSpPr/>
          <p:nvPr/>
        </p:nvSpPr>
        <p:spPr>
          <a:xfrm>
            <a:off x="3341849" y="2470297"/>
            <a:ext cx="2503968" cy="1711238"/>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Activities of</a:t>
            </a:r>
          </a:p>
          <a:p>
            <a:pPr algn="ctr"/>
            <a:r>
              <a:rPr lang="en-US" altLang="zh-CN" sz="1500" b="1" dirty="0">
                <a:solidFill>
                  <a:schemeClr val="tx1">
                    <a:lumMod val="95000"/>
                    <a:lumOff val="5000"/>
                  </a:schemeClr>
                </a:solidFill>
                <a:latin typeface="Bank Gothic Medium" pitchFamily="2" charset="77"/>
              </a:rPr>
              <a:t>Maxwell’s Demon </a:t>
            </a:r>
          </a:p>
        </p:txBody>
      </p:sp>
      <p:sp>
        <p:nvSpPr>
          <p:cNvPr id="10" name="TextBox 9">
            <a:extLst>
              <a:ext uri="{FF2B5EF4-FFF2-40B4-BE49-F238E27FC236}">
                <a16:creationId xmlns:a16="http://schemas.microsoft.com/office/drawing/2014/main" id="{6BFD0EE9-F5A2-464C-AFDF-ECDF9FCB2776}"/>
              </a:ext>
            </a:extLst>
          </p:cNvPr>
          <p:cNvSpPr txBox="1"/>
          <p:nvPr/>
        </p:nvSpPr>
        <p:spPr>
          <a:xfrm>
            <a:off x="3133602" y="4013765"/>
            <a:ext cx="3279231" cy="577081"/>
          </a:xfrm>
          <a:prstGeom prst="rect">
            <a:avLst/>
          </a:prstGeom>
          <a:noFill/>
        </p:spPr>
        <p:txBody>
          <a:bodyPr wrap="none" rtlCol="0">
            <a:spAutoFit/>
          </a:bodyPr>
          <a:lstStyle/>
          <a:p>
            <a:pPr algn="ctr"/>
            <a:r>
              <a:rPr lang="en-US" altLang="zh-CN" sz="1050" dirty="0">
                <a:solidFill>
                  <a:schemeClr val="tx1">
                    <a:lumMod val="95000"/>
                    <a:lumOff val="5000"/>
                  </a:schemeClr>
                </a:solidFill>
                <a:latin typeface="Avenir Next Condensed Ultra Lig" panose="020B0206020202020204" pitchFamily="34" charset="77"/>
              </a:rPr>
              <a:t>Continuously observe the Average Speed of all Particles</a:t>
            </a:r>
          </a:p>
          <a:p>
            <a:pPr algn="ctr"/>
            <a:r>
              <a:rPr lang="en-US" altLang="zh-CN" sz="1050" dirty="0">
                <a:solidFill>
                  <a:schemeClr val="tx1">
                    <a:lumMod val="95000"/>
                    <a:lumOff val="5000"/>
                  </a:schemeClr>
                </a:solidFill>
                <a:latin typeface="Avenir Next Condensed Ultra Lig" panose="020B0206020202020204" pitchFamily="34" charset="77"/>
              </a:rPr>
              <a:t>Move faster than average particles to the left, and the others to the right</a:t>
            </a:r>
          </a:p>
          <a:p>
            <a:endParaRPr lang="en-CN" sz="1050" dirty="0"/>
          </a:p>
        </p:txBody>
      </p:sp>
      <p:sp>
        <p:nvSpPr>
          <p:cNvPr id="2" name="TextBox 1">
            <a:extLst>
              <a:ext uri="{FF2B5EF4-FFF2-40B4-BE49-F238E27FC236}">
                <a16:creationId xmlns:a16="http://schemas.microsoft.com/office/drawing/2014/main" id="{C3605304-A3E4-2841-ABB4-582E473791C1}"/>
              </a:ext>
            </a:extLst>
          </p:cNvPr>
          <p:cNvSpPr txBox="1"/>
          <p:nvPr/>
        </p:nvSpPr>
        <p:spPr>
          <a:xfrm>
            <a:off x="2622738" y="69434"/>
            <a:ext cx="3897221" cy="584775"/>
          </a:xfrm>
          <a:prstGeom prst="rect">
            <a:avLst/>
          </a:prstGeom>
          <a:noFill/>
        </p:spPr>
        <p:txBody>
          <a:bodyPr wrap="none" rtlCol="0">
            <a:spAutoFit/>
          </a:bodyPr>
          <a:lstStyle/>
          <a:p>
            <a:r>
              <a:rPr lang="en-TW" sz="3200" dirty="0">
                <a:solidFill>
                  <a:srgbClr val="FF0000"/>
                </a:solidFill>
              </a:rPr>
              <a:t>Sample Logic Model</a:t>
            </a:r>
          </a:p>
        </p:txBody>
      </p:sp>
    </p:spTree>
    <p:extLst>
      <p:ext uri="{BB962C8B-B14F-4D97-AF65-F5344CB8AC3E}">
        <p14:creationId xmlns:p14="http://schemas.microsoft.com/office/powerpoint/2010/main" val="11015319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32287458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598251" y="310541"/>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2567570" y="2091537"/>
            <a:ext cx="1747244" cy="1010280"/>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60" y="1665789"/>
              <a:ext cx="574820"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8"/>
              <a:ext cx="541442"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8"/>
              <a:ext cx="522901"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4272453" y="897649"/>
            <a:ext cx="599094" cy="94620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01503" y="2141056"/>
            <a:ext cx="1562571" cy="8789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59436" y="3349709"/>
            <a:ext cx="1747244" cy="1315721"/>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844856" y="3363168"/>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926217" y="3363167"/>
            <a:ext cx="2241390" cy="1260781"/>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1365422" y="1054491"/>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193642" y="2391890"/>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2983894" y="4693698"/>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094211" y="1071339"/>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Languages can be spoken by </a:t>
            </a:r>
            <a:r>
              <a:rPr lang="en-US" dirty="0">
                <a:solidFill>
                  <a:srgbClr val="FF0000"/>
                </a:solidFill>
              </a:rPr>
              <a:t>Humans and Machines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77101692-3109-3F43-AC42-0E8B3AC92B2F}"/>
              </a:ext>
            </a:extLst>
          </p:cNvPr>
          <p:cNvPicPr>
            <a:picLocks noChangeAspect="1"/>
          </p:cNvPicPr>
          <p:nvPr/>
        </p:nvPicPr>
        <p:blipFill>
          <a:blip r:embed="rId4"/>
          <a:stretch>
            <a:fillRect/>
          </a:stretch>
        </p:blipFill>
        <p:spPr>
          <a:xfrm>
            <a:off x="1643989" y="1017725"/>
            <a:ext cx="5856022" cy="3727932"/>
          </a:xfrm>
          <a:prstGeom prst="rect">
            <a:avLst/>
          </a:prstGeom>
        </p:spPr>
      </p:pic>
      <p:sp>
        <p:nvSpPr>
          <p:cNvPr id="3" name="TextBox 2">
            <a:extLst>
              <a:ext uri="{FF2B5EF4-FFF2-40B4-BE49-F238E27FC236}">
                <a16:creationId xmlns:a16="http://schemas.microsoft.com/office/drawing/2014/main" id="{068849CE-C06A-4C44-9168-1CB0D50EA533}"/>
              </a:ext>
            </a:extLst>
          </p:cNvPr>
          <p:cNvSpPr txBox="1"/>
          <p:nvPr/>
        </p:nvSpPr>
        <p:spPr>
          <a:xfrm>
            <a:off x="2994484" y="4745657"/>
            <a:ext cx="315503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/VxINoKFm-S4?t=367</a:t>
            </a:r>
            <a:endParaRPr lang="en-TW" dirty="0"/>
          </a:p>
        </p:txBody>
      </p:sp>
      <p:pic>
        <p:nvPicPr>
          <p:cNvPr id="1026" name="Picture 2" descr="The Little Typer">
            <a:hlinkClick r:id="rId5"/>
            <a:extLst>
              <a:ext uri="{FF2B5EF4-FFF2-40B4-BE49-F238E27FC236}">
                <a16:creationId xmlns:a16="http://schemas.microsoft.com/office/drawing/2014/main" id="{F13FD6A3-BD2F-634B-9BA7-2C1D565C417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41775" y="1459474"/>
            <a:ext cx="1963487" cy="252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908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Tree>
    <p:extLst>
      <p:ext uri="{BB962C8B-B14F-4D97-AF65-F5344CB8AC3E}">
        <p14:creationId xmlns:p14="http://schemas.microsoft.com/office/powerpoint/2010/main" val="692833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Tree>
    <p:extLst>
      <p:ext uri="{BB962C8B-B14F-4D97-AF65-F5344CB8AC3E}">
        <p14:creationId xmlns:p14="http://schemas.microsoft.com/office/powerpoint/2010/main" val="35484095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4183</TotalTime>
  <Words>3797</Words>
  <Application>Microsoft Macintosh PowerPoint</Application>
  <PresentationFormat>On-screen Show (16:9)</PresentationFormat>
  <Paragraphs>653</Paragraphs>
  <Slides>93</Slides>
  <Notes>42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93</vt:i4>
      </vt:variant>
    </vt:vector>
  </HeadingPairs>
  <TitlesOfParts>
    <vt:vector size="109" baseType="lpstr">
      <vt:lpstr>Adobe 繁黑體 Std B</vt: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On Being Truly Educated</vt:lpstr>
      <vt:lpstr>A sound cognitive foundation enables one to be free!  (through self-governance)</vt:lpstr>
      <vt:lpstr>What to learn/teach in this course?</vt:lpstr>
      <vt:lpstr>PowerPoint Presentation</vt:lpstr>
      <vt:lpstr>Main Thesis/Story Line of this course: “How do you know that you know?”</vt:lpstr>
      <vt:lpstr>A Cognitive Foundation X makes sense in Context Y</vt:lpstr>
      <vt:lpstr>Language choices influence your Cognitive Foundation</vt:lpstr>
      <vt:lpstr>Languages can be spoken by Humans and Machines</vt:lpstr>
      <vt:lpstr>Computationally-Enhanced  Cognitive Foundation  Transcending the Boundaries of  Human, Machines, and Knowledge Disciplines</vt:lpstr>
      <vt:lpstr>AUDIENCE</vt:lpstr>
      <vt:lpstr>AUDIENCE (self-intro)</vt:lpstr>
      <vt:lpstr>Soundness</vt:lpstr>
      <vt:lpstr>Course Outline</vt:lpstr>
      <vt:lpstr>From History, Logic, Philosophy, Math, Physics, to Computation, Communication, Control, and Society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PowerPoint Presentation</vt:lpstr>
      <vt:lpstr>PowerPoint Presentation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Abstraction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608</cp:revision>
  <dcterms:modified xsi:type="dcterms:W3CDTF">2020-11-16T03:27:55Z</dcterms:modified>
</cp:coreProperties>
</file>